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81" r:id="rId2"/>
    <p:sldId id="283" r:id="rId3"/>
    <p:sldId id="287" r:id="rId4"/>
    <p:sldId id="284" r:id="rId5"/>
    <p:sldId id="282" r:id="rId6"/>
    <p:sldId id="286" r:id="rId7"/>
  </p:sldIdLst>
  <p:sldSz cx="12192000" cy="6858000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KoPubWorld돋움체 Bold" panose="00000800000000000000" pitchFamily="2" charset="-127"/>
      <p:bold r:id="rId11"/>
    </p:embeddedFont>
    <p:embeddedFont>
      <p:font typeface="KoPubWorld돋움체 Medium" panose="00000600000000000000" pitchFamily="2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변준현(2022811060)" initials="변" lastIdx="1" clrIdx="0">
    <p:extLst>
      <p:ext uri="{19B8F6BF-5375-455C-9EA6-DF929625EA0E}">
        <p15:presenceInfo xmlns:p15="http://schemas.microsoft.com/office/powerpoint/2012/main" userId="S::2016314018@kpu.ac.kr::e2dc903f-c9db-4cf2-a448-fac5691f13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33535"/>
    <a:srgbClr val="12AC5B"/>
    <a:srgbClr val="74947A"/>
    <a:srgbClr val="A4A294"/>
    <a:srgbClr val="D9D9D9"/>
    <a:srgbClr val="0000FF"/>
    <a:srgbClr val="A8A8A8"/>
    <a:srgbClr val="7FD7A7"/>
    <a:srgbClr val="7FA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6196" autoAdjust="0"/>
  </p:normalViewPr>
  <p:slideViewPr>
    <p:cSldViewPr snapToGrid="0">
      <p:cViewPr varScale="1">
        <p:scale>
          <a:sx n="107" d="100"/>
          <a:sy n="107" d="100"/>
        </p:scale>
        <p:origin x="42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08" y="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624019-12D8-B644-888A-BDA7CE6C8B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3A4063-EBD3-1201-6A6F-6DE7BFEE10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249BB-EFE4-43B4-9033-E016EA50C2C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900D3A-A289-D1BC-355A-437F146A13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C71A58-DD17-3C0C-B82C-A5B7A0F64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10857-D4C1-4407-959E-64074C4E2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1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6EC35-9E7A-4A0B-8C61-06857618C133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F7EB4-F691-449D-853B-E42A0148B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4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정규화 </a:t>
            </a:r>
            <a:r>
              <a:rPr lang="en-US" altLang="ko-KR"/>
              <a:t>: </a:t>
            </a:r>
            <a:r>
              <a:rPr lang="ko-KR" altLang="en-US"/>
              <a:t>가우시안 커널 필터</a:t>
            </a:r>
            <a:r>
              <a:rPr lang="en-US" altLang="ko-KR"/>
              <a:t>, z-score, smoothing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0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1-2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가역 단열 압축 또는 등방성 압축 주변 공기가 압축기로 유입됩니다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2-3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일정한 압력의 열 추가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,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연소실을 통과 할 때 압축 공기에 열이 추가됨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3-4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가역 단열 팽창 또는 등방 팽창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;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가열 된 압축 공기가 터빈을 통과합니다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4-1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일정한 압력의 열 거부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,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열은 주변 공기로 거부</a:t>
            </a: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https://pdf.sciencedirectassets.com/277340/1-s2.0-S0278612518X00065/1-s2.0-S0278612518300803/main.pdf?X-Amz-Security-Token=IQoJb3JpZ2luX2VjELr%2F%2F%2F%2F%2F%2F%2F%2F%2F%2FwEaCXVzLWVhc3QtMSJHMEUCICJKVdkJ%2FhYXsoU2qkHDbZE1pbAgBShvfyzOtmc5WFxPAiEAyCG0T0f%2FMXvsMe%2B6Hit84Nl6D1FNDbmCKnVSVuop74Iq0gQIcxAEGgwwNTkwMDM1NDY4NjUiDHoY2ogDR7BCNnh7KCqvBL%2BzZ7f5cJZeXfEyx6UJhHbYFMohutt4oA2tJahdZpma4tvoTcOkeyS68up4onxCHbsGBrG3lhOHyKH4JGwJxXV0%2BjmtLBubD3zfpmP6BK2h3iiyxA%2FukSSckv0nsrPWtQEdsk6HWIwTySIYQ1Qt1yoUyjt%2FpIwiTY%2FYYSwRM4K09IFNFmnY0DP7ZHLTIzs%2B7k8bF%2BszU%2FjFAjvZMNobCV3qFgbhNRH7cFU4s1KSvJugiSTdv9nT3JPDHzI0fFFuOIG8n5%2BBYE4t%2FxckhEDVJ5Y%2BfId%2FAnxlXH2cvaunpCzgR5Feh4N7LMe2LsRyKvMi2NS45%2B5hf6UYdkPjbsHkQ%2BGn22Bum2ajtKIUp2IV%2FydJxuQO4iXh8O3ckYicNoT3iw9Q9yDtDrW5wp3oH0Nerk4w98GPsmCbwOlsWc%2BR64C5DxfVCnNoPUKjouasaJPBZZWEcnQJaP6QcHZECKqaLyB7BKkU2d9cKICRVYqbzMbcVKl%2Ftdd3mYdtZ3F%2F9iPyl7Cdqiim0EBrfcLpVbcnZABn0is0OEhZ60BBqJ2M%2FlahI%2FcuDnyyA1XJJEY9zqSanXKRWpAEiEUGq%2FJ3SFe%2BI2nv%2BgQ1piLYLBzzO8HeO6n5QGtBBcyvULfyNjnEQOewy5Pm7I0xzl7cSW5CSPTr63zGjB0SfhUvkbLyawlrJdto5crsqK6s9vledhV8rXYlRRXuMeaxlNRxDCf3%2BPbuvswkGIiuFMB4%2FfEinyRsUR4wm7GUkwY6qQFHqyeqqUpgyUiJEEBmjb%2FRVNEy9cD7YnwAOjfxKejaks%2Fs9pitrfkyRer%2FomyIeo2mJ8YusNVTogUMLH9Eze7Vm%2BKaTErUZbGL%2BERE5mMTGf5gq0Aqajna9Jf2et6Vpx5fp%2BZUts8Itkfn2GEalIKaNOHqByHzW4gmgF3YMZANsp8kqqsSBG5CVUWpR%2FArt8FE0fM74OwrcCQDnZ5Gz3tfpjSblHH4eNm%2B&amp;X-Amz-Algorithm=AWS4-HMAC-SHA256&amp;X-Amz-Date=20220424T093619Z&amp;X-Amz-SignedHeaders=host&amp;X-Amz-Expires=300&amp;X-Amz-Credential=ASIAQ3PHCVTY2SXGY7EP%2F20220424%2Fus-east-1%2Fs3%2Faws4_request&amp;X-Amz-Signature=90c6fe514df78f1b051b7903069e0ac5bec12cd15022ed18ebf7f8578b01f78b&amp;hash=fccc046bfecc69aaa14896df53ad90d0c2891914781d88a9c5794d807d4d26cd&amp;host=68042c943591013ac2b2430a89b270f6af2c76d8dfd086a07176afe7c76c2c61&amp;pii=S0278612518300803&amp;tid=spdf-82994e2c-88ae-41c9-9dd3-f66858bf7f9b&amp;sid=bc17551c4462c943c74908341e2102a65b59gxrqa&amp;type=client&amp;ua=4d56530301035f58540707&amp;rr=700dda965ac312d2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0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1-2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가역 단열 압축 또는 등방성 압축 주변 공기가 압축기로 유입됩니다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2-3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일정한 압력의 열 추가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,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연소실을 통과 할 때 압축 공기에 열이 추가됨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3-4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가역 단열 팽창 또는 등방 팽창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;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가열 된 압축 공기가 터빈을 통과합니다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공정 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4-1 :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일정한 압력의 열 거부</a:t>
            </a:r>
            <a:r>
              <a:rPr lang="en-US" altLang="ko-KR" b="0" i="0">
                <a:solidFill>
                  <a:srgbClr val="3A3A3A"/>
                </a:solidFill>
                <a:effectLst/>
                <a:latin typeface="abhaya libre"/>
              </a:rPr>
              <a:t>, </a:t>
            </a:r>
            <a:r>
              <a:rPr lang="ko-KR" altLang="en-US" b="0" i="0">
                <a:solidFill>
                  <a:srgbClr val="3A3A3A"/>
                </a:solidFill>
                <a:effectLst/>
                <a:latin typeface="abhaya libre"/>
              </a:rPr>
              <a:t>열은 주변 공기로 거부</a:t>
            </a: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https://pdf.sciencedirectassets.com/277340/1-s2.0-S0278612518X00065/1-s2.0-S0278612518300803/main.pdf?X-Amz-Security-Token=IQoJb3JpZ2luX2VjELr%2F%2F%2F%2F%2F%2F%2F%2F%2F%2FwEaCXVzLWVhc3QtMSJHMEUCICJKVdkJ%2FhYXsoU2qkHDbZE1pbAgBShvfyzOtmc5WFxPAiEAyCG0T0f%2FMXvsMe%2B6Hit84Nl6D1FNDbmCKnVSVuop74Iq0gQIcxAEGgwwNTkwMDM1NDY4NjUiDHoY2ogDR7BCNnh7KCqvBL%2BzZ7f5cJZeXfEyx6UJhHbYFMohutt4oA2tJahdZpma4tvoTcOkeyS68up4onxCHbsGBrG3lhOHyKH4JGwJxXV0%2BjmtLBubD3zfpmP6BK2h3iiyxA%2FukSSckv0nsrPWtQEdsk6HWIwTySIYQ1Qt1yoUyjt%2FpIwiTY%2FYYSwRM4K09IFNFmnY0DP7ZHLTIzs%2B7k8bF%2BszU%2FjFAjvZMNobCV3qFgbhNRH7cFU4s1KSvJugiSTdv9nT3JPDHzI0fFFuOIG8n5%2BBYE4t%2FxckhEDVJ5Y%2BfId%2FAnxlXH2cvaunpCzgR5Feh4N7LMe2LsRyKvMi2NS45%2B5hf6UYdkPjbsHkQ%2BGn22Bum2ajtKIUp2IV%2FydJxuQO4iXh8O3ckYicNoT3iw9Q9yDtDrW5wp3oH0Nerk4w98GPsmCbwOlsWc%2BR64C5DxfVCnNoPUKjouasaJPBZZWEcnQJaP6QcHZECKqaLyB7BKkU2d9cKICRVYqbzMbcVKl%2Ftdd3mYdtZ3F%2F9iPyl7Cdqiim0EBrfcLpVbcnZABn0is0OEhZ60BBqJ2M%2FlahI%2FcuDnyyA1XJJEY9zqSanXKRWpAEiEUGq%2FJ3SFe%2BI2nv%2BgQ1piLYLBzzO8HeO6n5QGtBBcyvULfyNjnEQOewy5Pm7I0xzl7cSW5CSPTr63zGjB0SfhUvkbLyawlrJdto5crsqK6s9vledhV8rXYlRRXuMeaxlNRxDCf3%2BPbuvswkGIiuFMB4%2FfEinyRsUR4wm7GUkwY6qQFHqyeqqUpgyUiJEEBmjb%2FRVNEy9cD7YnwAOjfxKejaks%2Fs9pitrfkyRer%2FomyIeo2mJ8YusNVTogUMLH9Eze7Vm%2BKaTErUZbGL%2BERE5mMTGf5gq0Aqajna9Jf2et6Vpx5fp%2BZUts8Itkfn2GEalIKaNOHqByHzW4gmgF3YMZANsp8kqqsSBG5CVUWpR%2FArt8FE0fM74OwrcCQDnZ5Gz3tfpjSblHH4eNm%2B&amp;X-Amz-Algorithm=AWS4-HMAC-SHA256&amp;X-Amz-Date=20220424T093619Z&amp;X-Amz-SignedHeaders=host&amp;X-Amz-Expires=300&amp;X-Amz-Credential=ASIAQ3PHCVTY2SXGY7EP%2F20220424%2Fus-east-1%2Fs3%2Faws4_request&amp;X-Amz-Signature=90c6fe514df78f1b051b7903069e0ac5bec12cd15022ed18ebf7f8578b01f78b&amp;hash=fccc046bfecc69aaa14896df53ad90d0c2891914781d88a9c5794d807d4d26cd&amp;host=68042c943591013ac2b2430a89b270f6af2c76d8dfd086a07176afe7c76c2c61&amp;pii=S0278612518300803&amp;tid=spdf-82994e2c-88ae-41c9-9dd3-f66858bf7f9b&amp;sid=bc17551c4462c943c74908341e2102a65b59gxrqa&amp;type=client&amp;ua=4d56530301035f58540707&amp;rr=700dda965ac312d2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4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9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04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A3B2F2-D2C4-4C9A-8A76-0A21B95561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1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7FA1F7-A468-4E75-89EB-4771749C69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3513"/>
            <a:ext cx="4078577" cy="1450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071878-86B2-4E5A-813C-446F560CA8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62" y="2392590"/>
            <a:ext cx="5310076" cy="2072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901B17-FF1E-1AA7-C250-06C7D712F6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06" y="216375"/>
            <a:ext cx="1153786" cy="4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4050AA-986B-1719-6B56-B57ED0B24C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06" y="216375"/>
            <a:ext cx="1153786" cy="436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4CC90-00A9-390C-AA3F-6608F6455D3C}"/>
              </a:ext>
            </a:extLst>
          </p:cNvPr>
          <p:cNvSpPr txBox="1"/>
          <p:nvPr userDrawn="1"/>
        </p:nvSpPr>
        <p:spPr>
          <a:xfrm>
            <a:off x="11860842" y="6571476"/>
            <a:ext cx="416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EA1EE8-8ABA-4D4B-91A2-EDB7464CD317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6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20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jiUUJdPGX0?feature=oembed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3A4FB9-3EDB-404D-A7D2-D021CA49AA32}"/>
              </a:ext>
            </a:extLst>
          </p:cNvPr>
          <p:cNvSpPr txBox="1"/>
          <p:nvPr/>
        </p:nvSpPr>
        <p:spPr>
          <a:xfrm>
            <a:off x="267390" y="3918239"/>
            <a:ext cx="1127118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FD001~FD004 :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유형의 각기 다른 터빈 엔진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Engine Models for Training :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Run-to-failure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Engine Models for Testing :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시계열 데이터 수집 중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중간에 끊은 데이터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Conditions :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상업용 제트기 탑승 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기록된 실제 비행 조건을 고려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Fault Modes :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열화 유형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(HPC Degradation, Fan Degradation)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Features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설비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설비 사이클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작동 설정값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마하 수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고도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TRA),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센서 측정값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노이즈 포함 → 정규화 필요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57D847A-B389-4AD9-B078-E85D7B44B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51793"/>
              </p:ext>
            </p:extLst>
          </p:nvPr>
        </p:nvGraphicFramePr>
        <p:xfrm>
          <a:off x="363642" y="1043476"/>
          <a:ext cx="11271181" cy="25558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461433">
                  <a:extLst>
                    <a:ext uri="{9D8B030D-6E8A-4147-A177-3AD203B41FA5}">
                      <a16:colId xmlns:a16="http://schemas.microsoft.com/office/drawing/2014/main" val="1207050661"/>
                    </a:ext>
                  </a:extLst>
                </a:gridCol>
                <a:gridCol w="1702437">
                  <a:extLst>
                    <a:ext uri="{9D8B030D-6E8A-4147-A177-3AD203B41FA5}">
                      <a16:colId xmlns:a16="http://schemas.microsoft.com/office/drawing/2014/main" val="3018001866"/>
                    </a:ext>
                  </a:extLst>
                </a:gridCol>
                <a:gridCol w="1702437">
                  <a:extLst>
                    <a:ext uri="{9D8B030D-6E8A-4147-A177-3AD203B41FA5}">
                      <a16:colId xmlns:a16="http://schemas.microsoft.com/office/drawing/2014/main" val="2763943966"/>
                    </a:ext>
                  </a:extLst>
                </a:gridCol>
                <a:gridCol w="1702437">
                  <a:extLst>
                    <a:ext uri="{9D8B030D-6E8A-4147-A177-3AD203B41FA5}">
                      <a16:colId xmlns:a16="http://schemas.microsoft.com/office/drawing/2014/main" val="1177013490"/>
                    </a:ext>
                  </a:extLst>
                </a:gridCol>
                <a:gridCol w="1702437">
                  <a:extLst>
                    <a:ext uri="{9D8B030D-6E8A-4147-A177-3AD203B41FA5}">
                      <a16:colId xmlns:a16="http://schemas.microsoft.com/office/drawing/2014/main" val="3613054223"/>
                    </a:ext>
                  </a:extLst>
                </a:gridCol>
              </a:tblGrid>
              <a:tr h="511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C-MAPSS Datasets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FD001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FD002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FD003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</a:rPr>
                        <a:t>FD004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00995"/>
                  </a:ext>
                </a:extLst>
              </a:tr>
              <a:tr h="511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Engine Models for Training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260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249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966046"/>
                  </a:ext>
                </a:extLst>
              </a:tr>
              <a:tr h="511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Engine Models for Testing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259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100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248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84497"/>
                  </a:ext>
                </a:extLst>
              </a:tr>
              <a:tr h="511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Simulation Conditions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280676"/>
                  </a:ext>
                </a:extLst>
              </a:tr>
              <a:tr h="511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Fault Modes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71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90BBB8-FB79-F739-D40E-6D559145A7CA}"/>
              </a:ext>
            </a:extLst>
          </p:cNvPr>
          <p:cNvSpPr txBox="1"/>
          <p:nvPr/>
        </p:nvSpPr>
        <p:spPr>
          <a:xfrm>
            <a:off x="187568" y="342792"/>
            <a:ext cx="10108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C-MAPSS datasets </a:t>
            </a:r>
          </a:p>
        </p:txBody>
      </p:sp>
    </p:spTree>
    <p:extLst>
      <p:ext uri="{BB962C8B-B14F-4D97-AF65-F5344CB8AC3E}">
        <p14:creationId xmlns:p14="http://schemas.microsoft.com/office/powerpoint/2010/main" val="3533703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3A4FB9-3EDB-404D-A7D2-D021CA49AA32}"/>
              </a:ext>
            </a:extLst>
          </p:cNvPr>
          <p:cNvSpPr txBox="1"/>
          <p:nvPr/>
        </p:nvSpPr>
        <p:spPr>
          <a:xfrm>
            <a:off x="187568" y="1083274"/>
            <a:ext cx="112424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가스터빈 엔진은 팬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(FAN),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저압 컴프레서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(LPC),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고압 컴프레서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(HPC),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저압 터빈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(LPT)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고압 터빈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(HPT)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가지 모듈을 포함하고 있음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엔진 성능을 모니터링하기 위해 엔진 주변에는 속도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온도 및 압력을 측정하는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21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온보드 센서가 부착됨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오른쪽 흐름도는 터빈엔진의 작동원리를 보여줌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(Fan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LPC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HPC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HPT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LPT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Nozzle)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2BDF2-06E1-4ED6-91B4-86E29BB949BB}"/>
              </a:ext>
            </a:extLst>
          </p:cNvPr>
          <p:cNvSpPr/>
          <p:nvPr/>
        </p:nvSpPr>
        <p:spPr>
          <a:xfrm>
            <a:off x="5210175" y="5981700"/>
            <a:ext cx="1524000" cy="66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B5518F-742E-44B4-A9C3-6DE40B0B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29" y="3216475"/>
            <a:ext cx="6691416" cy="27235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A7F185-13F3-4360-8AE5-5D55B8ED2B97}"/>
              </a:ext>
            </a:extLst>
          </p:cNvPr>
          <p:cNvSpPr txBox="1"/>
          <p:nvPr/>
        </p:nvSpPr>
        <p:spPr>
          <a:xfrm>
            <a:off x="2988522" y="6165427"/>
            <a:ext cx="31290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&lt;Turbine Engine </a:t>
            </a:r>
            <a:r>
              <a:rPr lang="ko-KR" altLang="en-US" sz="16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주요요소</a:t>
            </a:r>
            <a:r>
              <a:rPr lang="en-US" altLang="ko-KR" sz="16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</a:t>
            </a:r>
            <a:endParaRPr lang="ko-KR" altLang="en-US" sz="1600" b="1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0E27BA4-55DB-4665-89D1-AC3399373E06}"/>
              </a:ext>
            </a:extLst>
          </p:cNvPr>
          <p:cNvGrpSpPr/>
          <p:nvPr/>
        </p:nvGrpSpPr>
        <p:grpSpPr>
          <a:xfrm>
            <a:off x="8730188" y="2098937"/>
            <a:ext cx="2699810" cy="4491747"/>
            <a:chOff x="8618604" y="2042711"/>
            <a:chExt cx="2699810" cy="4491747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D893083-32CB-4CF6-B7FB-D9D784498343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8964852" y="4714631"/>
              <a:ext cx="1" cy="77997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4C1587A-7603-4496-87A5-1AF91288DBB9}"/>
                </a:ext>
              </a:extLst>
            </p:cNvPr>
            <p:cNvCxnSpPr>
              <a:stCxn id="20" idx="2"/>
              <a:endCxn id="20" idx="2"/>
            </p:cNvCxnSpPr>
            <p:nvPr/>
          </p:nvCxnSpPr>
          <p:spPr>
            <a:xfrm>
              <a:off x="10147377" y="3743910"/>
              <a:ext cx="0" cy="96570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D2D61D-63A0-425E-9BC6-E8C675278D13}"/>
                </a:ext>
              </a:extLst>
            </p:cNvPr>
            <p:cNvCxnSpPr>
              <a:cxnSpLocks/>
            </p:cNvCxnSpPr>
            <p:nvPr/>
          </p:nvCxnSpPr>
          <p:spPr>
            <a:xfrm>
              <a:off x="10768207" y="4725695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4FA373AD-264E-48AD-9D2F-0739E6A54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378" y="2351468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D38DA2D-42EE-46BE-A3F7-1CBFB733F427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378" y="2813479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59A02A2-0BF4-4932-8306-8539E232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378" y="3285121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A069717-AA2F-4585-BC9E-B8EAA7E714BA}"/>
                </a:ext>
              </a:extLst>
            </p:cNvPr>
            <p:cNvCxnSpPr>
              <a:cxnSpLocks/>
            </p:cNvCxnSpPr>
            <p:nvPr/>
          </p:nvCxnSpPr>
          <p:spPr>
            <a:xfrm>
              <a:off x="9326020" y="5189313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3ABE2C6-7FB9-4CB3-B566-62474239CA88}"/>
                </a:ext>
              </a:extLst>
            </p:cNvPr>
            <p:cNvCxnSpPr>
              <a:cxnSpLocks/>
            </p:cNvCxnSpPr>
            <p:nvPr/>
          </p:nvCxnSpPr>
          <p:spPr>
            <a:xfrm>
              <a:off x="9326020" y="5640095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9AD7AF7-8856-42C8-90C1-8D432EF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9326020" y="6081250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F1E0F19-81BF-4C4E-8BE8-850DB04652E4}"/>
                </a:ext>
              </a:extLst>
            </p:cNvPr>
            <p:cNvSpPr/>
            <p:nvPr/>
          </p:nvSpPr>
          <p:spPr>
            <a:xfrm>
              <a:off x="9801129" y="2042711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Ambient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19C151B-D6B4-411F-96B5-AD86D166DDAA}"/>
                </a:ext>
              </a:extLst>
            </p:cNvPr>
            <p:cNvSpPr/>
            <p:nvPr/>
          </p:nvSpPr>
          <p:spPr>
            <a:xfrm>
              <a:off x="9801129" y="2494960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Inlet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0884E9-FD5D-45AB-822F-1AB10DC6FF01}"/>
                </a:ext>
              </a:extLst>
            </p:cNvPr>
            <p:cNvSpPr/>
            <p:nvPr/>
          </p:nvSpPr>
          <p:spPr>
            <a:xfrm>
              <a:off x="9801129" y="2968012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Fan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EAD641-63FB-4977-A6E0-A7CE420AAF9F}"/>
                </a:ext>
              </a:extLst>
            </p:cNvPr>
            <p:cNvSpPr/>
            <p:nvPr/>
          </p:nvSpPr>
          <p:spPr>
            <a:xfrm>
              <a:off x="9589740" y="3435153"/>
              <a:ext cx="1115274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Splitter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3E23F4-B6AD-4D86-835B-B134784693FE}"/>
                </a:ext>
              </a:extLst>
            </p:cNvPr>
            <p:cNvSpPr/>
            <p:nvPr/>
          </p:nvSpPr>
          <p:spPr>
            <a:xfrm>
              <a:off x="9355592" y="3931170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LPC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E54497-44DE-4A21-AEB1-5314D7AD2B62}"/>
                </a:ext>
              </a:extLst>
            </p:cNvPr>
            <p:cNvSpPr/>
            <p:nvPr/>
          </p:nvSpPr>
          <p:spPr>
            <a:xfrm>
              <a:off x="9355592" y="4405874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HPC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9757491-A1DC-4A62-8BF5-F5BBFFEB1129}"/>
                </a:ext>
              </a:extLst>
            </p:cNvPr>
            <p:cNvSpPr/>
            <p:nvPr/>
          </p:nvSpPr>
          <p:spPr>
            <a:xfrm>
              <a:off x="8618604" y="4405874"/>
              <a:ext cx="692497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Fuel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7E1720B-88BA-4EEE-B87C-5B4957E24C33}"/>
                </a:ext>
              </a:extLst>
            </p:cNvPr>
            <p:cNvSpPr/>
            <p:nvPr/>
          </p:nvSpPr>
          <p:spPr>
            <a:xfrm>
              <a:off x="8618604" y="4884039"/>
              <a:ext cx="1429485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Burner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CAE480-D862-4BFB-9D8C-0C390E7A2727}"/>
                </a:ext>
              </a:extLst>
            </p:cNvPr>
            <p:cNvSpPr/>
            <p:nvPr/>
          </p:nvSpPr>
          <p:spPr>
            <a:xfrm>
              <a:off x="8618604" y="5334380"/>
              <a:ext cx="1429485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HPT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831E2CC-497A-4672-ABC6-453896E32EF1}"/>
                </a:ext>
              </a:extLst>
            </p:cNvPr>
            <p:cNvSpPr/>
            <p:nvPr/>
          </p:nvSpPr>
          <p:spPr>
            <a:xfrm>
              <a:off x="8618604" y="5782883"/>
              <a:ext cx="1429485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LPT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8E9F531-B88F-41AD-9578-09C431E4312E}"/>
                </a:ext>
              </a:extLst>
            </p:cNvPr>
            <p:cNvSpPr/>
            <p:nvPr/>
          </p:nvSpPr>
          <p:spPr>
            <a:xfrm>
              <a:off x="10203140" y="3931877"/>
              <a:ext cx="1115274" cy="78275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Bypass Path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C28E824-A0B4-4639-A925-10CD2E4EB532}"/>
                </a:ext>
              </a:extLst>
            </p:cNvPr>
            <p:cNvSpPr/>
            <p:nvPr/>
          </p:nvSpPr>
          <p:spPr>
            <a:xfrm>
              <a:off x="10203140" y="4874414"/>
              <a:ext cx="1115274" cy="75909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Bypass Nozzle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D3A4261-093C-48F8-82E7-44BBE781E27A}"/>
                </a:ext>
              </a:extLst>
            </p:cNvPr>
            <p:cNvSpPr/>
            <p:nvPr/>
          </p:nvSpPr>
          <p:spPr>
            <a:xfrm>
              <a:off x="8618604" y="6225701"/>
              <a:ext cx="1429485" cy="30875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Core Nozzle</a:t>
              </a:r>
              <a:endParaRPr lang="en-US" altLang="ko-KR" sz="1000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A471F4-BCAB-4F5C-A22E-E39C381356A3}"/>
                </a:ext>
              </a:extLst>
            </p:cNvPr>
            <p:cNvCxnSpPr>
              <a:cxnSpLocks/>
            </p:cNvCxnSpPr>
            <p:nvPr/>
          </p:nvCxnSpPr>
          <p:spPr>
            <a:xfrm>
              <a:off x="9699802" y="4254059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ED19515-76DB-4F97-B3D7-7DCC3D240437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202" y="3840480"/>
              <a:ext cx="613577" cy="0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185F018-8EA4-40F0-B60F-3D4BADB52910}"/>
                </a:ext>
              </a:extLst>
            </p:cNvPr>
            <p:cNvCxnSpPr>
              <a:cxnSpLocks/>
            </p:cNvCxnSpPr>
            <p:nvPr/>
          </p:nvCxnSpPr>
          <p:spPr>
            <a:xfrm>
              <a:off x="9699802" y="3840480"/>
              <a:ext cx="447575" cy="0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0287185-AD77-423F-AD43-4BC6E95E4700}"/>
                </a:ext>
              </a:extLst>
            </p:cNvPr>
            <p:cNvCxnSpPr>
              <a:cxnSpLocks/>
            </p:cNvCxnSpPr>
            <p:nvPr/>
          </p:nvCxnSpPr>
          <p:spPr>
            <a:xfrm>
              <a:off x="9699802" y="3840480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94BBEAC-43B5-4897-A3C5-71E3F6932A6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7779" y="3840480"/>
              <a:ext cx="0" cy="13386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60E979-52FE-4AA0-9067-2791F7DC82EB}"/>
                </a:ext>
              </a:extLst>
            </p:cNvPr>
            <p:cNvCxnSpPr/>
            <p:nvPr/>
          </p:nvCxnSpPr>
          <p:spPr>
            <a:xfrm flipH="1">
              <a:off x="9699801" y="4714631"/>
              <a:ext cx="1" cy="77997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54FF0B5-B664-48CD-B69F-EAA71B859BB1}"/>
                </a:ext>
              </a:extLst>
            </p:cNvPr>
            <p:cNvCxnSpPr>
              <a:cxnSpLocks/>
            </p:cNvCxnSpPr>
            <p:nvPr/>
          </p:nvCxnSpPr>
          <p:spPr>
            <a:xfrm>
              <a:off x="8964852" y="4792628"/>
              <a:ext cx="734949" cy="0"/>
            </a:xfrm>
            <a:prstGeom prst="line">
              <a:avLst/>
            </a:prstGeom>
            <a:ln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EC0C6150-56BE-4D53-9718-EF41C8A18C39}"/>
                </a:ext>
              </a:extLst>
            </p:cNvPr>
            <p:cNvCxnSpPr>
              <a:cxnSpLocks/>
            </p:cNvCxnSpPr>
            <p:nvPr/>
          </p:nvCxnSpPr>
          <p:spPr>
            <a:xfrm>
              <a:off x="9333346" y="4797390"/>
              <a:ext cx="0" cy="100269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A1C65F-070A-13DE-4835-FA933D76DC41}"/>
              </a:ext>
            </a:extLst>
          </p:cNvPr>
          <p:cNvSpPr txBox="1"/>
          <p:nvPr/>
        </p:nvSpPr>
        <p:spPr>
          <a:xfrm>
            <a:off x="187568" y="342792"/>
            <a:ext cx="10108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가스터빈 엔진의 원리</a:t>
            </a:r>
          </a:p>
          <a:p>
            <a:endParaRPr lang="ko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59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3A4FB9-3EDB-404D-A7D2-D021CA49AA32}"/>
              </a:ext>
            </a:extLst>
          </p:cNvPr>
          <p:cNvSpPr txBox="1"/>
          <p:nvPr/>
        </p:nvSpPr>
        <p:spPr>
          <a:xfrm>
            <a:off x="7807568" y="3570345"/>
            <a:ext cx="4285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가스터빈 엔진의 원리에 대한 자세한 참고 영상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2BDF2-06E1-4ED6-91B4-86E29BB949BB}"/>
              </a:ext>
            </a:extLst>
          </p:cNvPr>
          <p:cNvSpPr/>
          <p:nvPr/>
        </p:nvSpPr>
        <p:spPr>
          <a:xfrm>
            <a:off x="5210175" y="5981700"/>
            <a:ext cx="1524000" cy="66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A1C65F-070A-13DE-4835-FA933D76DC41}"/>
              </a:ext>
            </a:extLst>
          </p:cNvPr>
          <p:cNvSpPr txBox="1"/>
          <p:nvPr/>
        </p:nvSpPr>
        <p:spPr>
          <a:xfrm>
            <a:off x="187568" y="342792"/>
            <a:ext cx="10108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가스터빈 엔진의 원리</a:t>
            </a:r>
          </a:p>
          <a:p>
            <a:endParaRPr lang="ko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온라인 미디어 1" title="Jet Engine, How it works?">
            <a:hlinkClick r:id="" action="ppaction://media"/>
            <a:extLst>
              <a:ext uri="{FF2B5EF4-FFF2-40B4-BE49-F238E27FC236}">
                <a16:creationId xmlns:a16="http://schemas.microsoft.com/office/drawing/2014/main" id="{ECDC5FF1-492B-7907-788F-FDE242B677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568" y="1517427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89BF0A-AEF5-4CD2-9478-5965ED1AD9F7}"/>
              </a:ext>
            </a:extLst>
          </p:cNvPr>
          <p:cNvSpPr/>
          <p:nvPr/>
        </p:nvSpPr>
        <p:spPr>
          <a:xfrm>
            <a:off x="5210175" y="5981700"/>
            <a:ext cx="1524000" cy="66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A4FB9-3EDB-404D-A7D2-D021CA49AA32}"/>
                  </a:ext>
                </a:extLst>
              </p:cNvPr>
              <p:cNvSpPr txBox="1"/>
              <p:nvPr/>
            </p:nvSpPr>
            <p:spPr>
              <a:xfrm>
                <a:off x="6196348" y="2079210"/>
                <a:ext cx="5474326" cy="3477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시뮬레이션 데이터의 센서변수와</a:t>
                </a:r>
                <a:r>
                  <a:rPr lang="en-US" altLang="ko-KR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</a:t>
                </a:r>
                <a:r>
                  <a:rPr lang="ko-KR" altLang="en-US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설명서의 변수 순서가 일치함을 </a:t>
                </a:r>
                <a:r>
                  <a:rPr lang="en-US" altLang="ko-KR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plot</a:t>
                </a:r>
                <a:r>
                  <a:rPr lang="ko-KR" altLang="en-US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을 찍어서 확인함</a:t>
                </a:r>
                <a:endParaRPr lang="en-US" altLang="ko-KR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endParaRPr lang="en-US" altLang="ko-KR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endParaRPr lang="en-US" altLang="ko-KR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endParaRPr lang="en-US" altLang="ko-KR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주요 단어 정리</a:t>
                </a:r>
                <a:endParaRPr lang="en-US" altLang="ko-KR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inlet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입구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outlet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출구</a:t>
                </a:r>
                <a:endParaRPr lang="en-US" altLang="ko-KR" sz="1400" i="1">
                  <a:latin typeface="Cambria Math" panose="02040503050406030204" pitchFamily="18" charset="0"/>
                  <a:ea typeface="Cambria Math" panose="02040503050406030204" pitchFamily="18" charset="0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Medium" panose="00000600000000000000" pitchFamily="2" charset="-127"/>
                      </a:rPr>
                      <m:t>°</m:t>
                    </m:r>
                  </m:oMath>
                </a14:m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R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랭킨 온도 척도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	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psia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파운드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/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제곱인치 절대값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rpm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분당 회전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pps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펄스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/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초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psi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파운드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/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제곱인치</a:t>
                </a:r>
                <a:endParaRPr lang="en-US" altLang="ko-KR" sz="14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Ibm/s : 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파운드 질량</a:t>
                </a:r>
                <a:r>
                  <a:rPr lang="en-US" altLang="ko-KR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/</a:t>
                </a:r>
                <a:r>
                  <a:rPr lang="ko-KR" altLang="en-US" sz="140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초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A4FB9-3EDB-404D-A7D2-D021CA49A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2079210"/>
                <a:ext cx="5474326" cy="3477875"/>
              </a:xfrm>
              <a:prstGeom prst="rect">
                <a:avLst/>
              </a:prstGeom>
              <a:blipFill>
                <a:blip r:embed="rId3"/>
                <a:stretch>
                  <a:fillRect l="-668" t="-1051" r="-1002" b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67CCAE20-0DA5-42E2-AA68-F7B1C1C3E7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943571"/>
                  </p:ext>
                </p:extLst>
              </p:nvPr>
            </p:nvGraphicFramePr>
            <p:xfrm>
              <a:off x="297207" y="964165"/>
              <a:ext cx="5474328" cy="570796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124715">
                      <a:extLst>
                        <a:ext uri="{9D8B030D-6E8A-4147-A177-3AD203B41FA5}">
                          <a16:colId xmlns:a16="http://schemas.microsoft.com/office/drawing/2014/main" val="3178203615"/>
                        </a:ext>
                      </a:extLst>
                    </a:gridCol>
                    <a:gridCol w="2663766">
                      <a:extLst>
                        <a:ext uri="{9D8B030D-6E8A-4147-A177-3AD203B41FA5}">
                          <a16:colId xmlns:a16="http://schemas.microsoft.com/office/drawing/2014/main" val="3067646041"/>
                        </a:ext>
                      </a:extLst>
                    </a:gridCol>
                    <a:gridCol w="1685847">
                      <a:extLst>
                        <a:ext uri="{9D8B030D-6E8A-4147-A177-3AD203B41FA5}">
                          <a16:colId xmlns:a16="http://schemas.microsoft.com/office/drawing/2014/main" val="817324124"/>
                        </a:ext>
                      </a:extLst>
                    </a:gridCol>
                  </a:tblGrid>
                  <a:tr h="245878"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Parameters available to participants as sensor data</a:t>
                          </a:r>
                          <a:endParaRPr lang="ko-KR" altLang="en-US" sz="14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100584" marR="100584" marT="41564" marB="41564"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043321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Symbol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Description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Units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793681786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fan inlet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 Medium" panose="00000600000000000000" pitchFamily="2" charset="-127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414515097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T24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LPC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 Medium" panose="00000600000000000000" pitchFamily="2" charset="-127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164582022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 Medium" panose="00000600000000000000" pitchFamily="2" charset="-127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4514835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T50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LPT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 Medium" panose="00000600000000000000" pitchFamily="2" charset="-127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76117756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Pressure at fan inlet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923326821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P15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pressure in bypass-duct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531314229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pressure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00693598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Nf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Physical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514810850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Nc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Physical core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666869982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epr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Engine pressure ratio (P50/P2)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611006776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Static pressure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568674590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phi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Ratio of fuel flow to Ps30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pps/psi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75382338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NRf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Corrected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06834103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NRc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Corrected core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368381395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BPR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Bypass Ratio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514587921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farB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Burner fuel-air ratio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51896415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htBleed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Bleed Enthalpy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42579916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Nf_dmd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Demanded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516474028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PCNfR_dmd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Demanded corrected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292816797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W31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coolant 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lbm/s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395312315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W32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 coolant 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lbm/s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4577175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67CCAE20-0DA5-42E2-AA68-F7B1C1C3E7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3943571"/>
                  </p:ext>
                </p:extLst>
              </p:nvPr>
            </p:nvGraphicFramePr>
            <p:xfrm>
              <a:off x="297207" y="964165"/>
              <a:ext cx="5474328" cy="570796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124715">
                      <a:extLst>
                        <a:ext uri="{9D8B030D-6E8A-4147-A177-3AD203B41FA5}">
                          <a16:colId xmlns:a16="http://schemas.microsoft.com/office/drawing/2014/main" val="3178203615"/>
                        </a:ext>
                      </a:extLst>
                    </a:gridCol>
                    <a:gridCol w="2663766">
                      <a:extLst>
                        <a:ext uri="{9D8B030D-6E8A-4147-A177-3AD203B41FA5}">
                          <a16:colId xmlns:a16="http://schemas.microsoft.com/office/drawing/2014/main" val="3067646041"/>
                        </a:ext>
                      </a:extLst>
                    </a:gridCol>
                    <a:gridCol w="1685847">
                      <a:extLst>
                        <a:ext uri="{9D8B030D-6E8A-4147-A177-3AD203B41FA5}">
                          <a16:colId xmlns:a16="http://schemas.microsoft.com/office/drawing/2014/main" val="817324124"/>
                        </a:ext>
                      </a:extLst>
                    </a:gridCol>
                  </a:tblGrid>
                  <a:tr h="296488"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Parameters available to participants as sensor data</a:t>
                          </a:r>
                          <a:endParaRPr lang="ko-KR" altLang="en-US" sz="14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100584" marR="100584" marT="41564" marB="41564"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043321"/>
                      </a:ext>
                    </a:extLst>
                  </a:tr>
                  <a:tr h="2507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Symbol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Description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Units</a:t>
                          </a:r>
                          <a:endParaRPr lang="ko-KR" altLang="en-US" sz="11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793681786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fan inlet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>
                        <a:blipFill>
                          <a:blip r:embed="rId4"/>
                          <a:stretch>
                            <a:fillRect l="-226354" t="-237500" r="-5415" b="-20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15097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T24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LPC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>
                        <a:blipFill>
                          <a:blip r:embed="rId4"/>
                          <a:stretch>
                            <a:fillRect l="-226354" t="-329268" r="-5415" b="-19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582022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>
                        <a:blipFill>
                          <a:blip r:embed="rId4"/>
                          <a:stretch>
                            <a:fillRect l="-226354" t="-440000" r="-5415" b="-18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51483564"/>
                      </a:ext>
                    </a:extLst>
                  </a:tr>
                  <a:tr h="2431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T50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temperature at LPT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T="41564" marB="41564">
                        <a:blipFill>
                          <a:blip r:embed="rId4"/>
                          <a:stretch>
                            <a:fillRect l="-226354" t="-540000" r="-5415" b="-17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117756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Pressure at fan inlet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923326821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P15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pressure in bypass-duct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531314229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Total pressure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00693598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Nf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Physical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514810850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Nc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Physical core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666869982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epr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Engine pressure ratio (P50/P2)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611006776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Static pressure at HPC outlet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psia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568674590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phi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Ratio of fuel flow to Ps30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pps/psi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75382338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NRf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Corrected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068341033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NRc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Corrected core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368381395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BPR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Bypass Ratio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1514587921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farB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Burner fuel-air ratio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51896415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htBleed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Bleed Enthalpy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-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425799164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Nf_dmd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Demanded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516474028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PCNfR_dmd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Demanded corrected fan speed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rpm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292816797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W31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coolant 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lbm/s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3395312315"/>
                      </a:ext>
                    </a:extLst>
                  </a:tr>
                  <a:tr h="24587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W32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 coolant bleed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lbm/s</a:t>
                          </a:r>
                          <a:endParaRPr lang="ko-KR" altLang="en-US" sz="105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T="41564" marB="41564"/>
                    </a:tc>
                    <a:extLst>
                      <a:ext uri="{0D108BD9-81ED-4DB2-BD59-A6C34878D82A}">
                        <a16:rowId xmlns:a16="http://schemas.microsoft.com/office/drawing/2014/main" val="24577175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E1D0030-C10C-177E-990F-83240DEFC095}"/>
              </a:ext>
            </a:extLst>
          </p:cNvPr>
          <p:cNvSpPr txBox="1"/>
          <p:nvPr/>
        </p:nvSpPr>
        <p:spPr>
          <a:xfrm>
            <a:off x="187568" y="342792"/>
            <a:ext cx="10108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C-MAPSS datasets</a:t>
            </a:r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센서 데이터</a:t>
            </a:r>
            <a:endParaRPr lang="ko-KR" altLang="en-US" sz="3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8FBDD3-A700-453A-8A4D-8787DE350F1A}"/>
              </a:ext>
            </a:extLst>
          </p:cNvPr>
          <p:cNvSpPr txBox="1"/>
          <p:nvPr/>
        </p:nvSpPr>
        <p:spPr>
          <a:xfrm>
            <a:off x="187569" y="342792"/>
            <a:ext cx="104625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열화 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4FB9-3EDB-404D-A7D2-D021CA49AA32}"/>
              </a:ext>
            </a:extLst>
          </p:cNvPr>
          <p:cNvSpPr txBox="1"/>
          <p:nvPr/>
        </p:nvSpPr>
        <p:spPr>
          <a:xfrm>
            <a:off x="6096000" y="2858064"/>
            <a:ext cx="6000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열화 시나리오 확인 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Fan/LPC/HPC/HPT/LPT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대한 열화 유형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1C48F0-EBD7-438C-990F-F7B61A5900C2}"/>
              </a:ext>
            </a:extLst>
          </p:cNvPr>
          <p:cNvSpPr/>
          <p:nvPr/>
        </p:nvSpPr>
        <p:spPr>
          <a:xfrm>
            <a:off x="5210175" y="5981700"/>
            <a:ext cx="1524000" cy="66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표 3">
                <a:extLst>
                  <a:ext uri="{FF2B5EF4-FFF2-40B4-BE49-F238E27FC236}">
                    <a16:creationId xmlns:a16="http://schemas.microsoft.com/office/drawing/2014/main" id="{2C1CA59A-94E3-4625-B760-380892D0BB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576584"/>
                  </p:ext>
                </p:extLst>
              </p:nvPr>
            </p:nvGraphicFramePr>
            <p:xfrm>
              <a:off x="331948" y="1232244"/>
              <a:ext cx="5213443" cy="528296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3192788">
                      <a:extLst>
                        <a:ext uri="{9D8B030D-6E8A-4147-A177-3AD203B41FA5}">
                          <a16:colId xmlns:a16="http://schemas.microsoft.com/office/drawing/2014/main" val="3067646041"/>
                        </a:ext>
                      </a:extLst>
                    </a:gridCol>
                    <a:gridCol w="2020655">
                      <a:extLst>
                        <a:ext uri="{9D8B030D-6E8A-4147-A177-3AD203B41FA5}">
                          <a16:colId xmlns:a16="http://schemas.microsoft.com/office/drawing/2014/main" val="817324124"/>
                        </a:ext>
                      </a:extLst>
                    </a:gridCol>
                  </a:tblGrid>
                  <a:tr h="32450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Simulate different degradation scenarios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43321"/>
                      </a:ext>
                    </a:extLst>
                  </a:tr>
                  <a:tr h="3588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Name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Symbol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793681786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Fuel flow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en-US" sz="16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ko-KR" altLang="en-US" sz="160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4145150974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164582022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3451483564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761177564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923326821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531314229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3006935983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1514810850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666869982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611006776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568674590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753823383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04234362"/>
                      </a:ext>
                    </a:extLst>
                  </a:tr>
                  <a:tr h="3245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10552146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표 3">
                <a:extLst>
                  <a:ext uri="{FF2B5EF4-FFF2-40B4-BE49-F238E27FC236}">
                    <a16:creationId xmlns:a16="http://schemas.microsoft.com/office/drawing/2014/main" id="{2C1CA59A-94E3-4625-B760-380892D0BB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576584"/>
                  </p:ext>
                </p:extLst>
              </p:nvPr>
            </p:nvGraphicFramePr>
            <p:xfrm>
              <a:off x="331948" y="1232244"/>
              <a:ext cx="5213443" cy="528296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3192788">
                      <a:extLst>
                        <a:ext uri="{9D8B030D-6E8A-4147-A177-3AD203B41FA5}">
                          <a16:colId xmlns:a16="http://schemas.microsoft.com/office/drawing/2014/main" val="3067646041"/>
                        </a:ext>
                      </a:extLst>
                    </a:gridCol>
                    <a:gridCol w="2020655">
                      <a:extLst>
                        <a:ext uri="{9D8B030D-6E8A-4147-A177-3AD203B41FA5}">
                          <a16:colId xmlns:a16="http://schemas.microsoft.com/office/drawing/2014/main" val="817324124"/>
                        </a:ext>
                      </a:extLst>
                    </a:gridCol>
                  </a:tblGrid>
                  <a:tr h="326968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Simulate different degradation scenarios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>
                        <a:solidFill>
                          <a:srgbClr val="D9D9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43321"/>
                      </a:ext>
                    </a:extLst>
                  </a:tr>
                  <a:tr h="35888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Name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Symbol</a:t>
                          </a:r>
                          <a:endParaRPr lang="ko-KR" altLang="en-US" sz="1600" b="1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793681786"/>
                      </a:ext>
                    </a:extLst>
                  </a:tr>
                  <a:tr h="34652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Fuel flow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127" marR="83127" marT="41564" marB="41564">
                        <a:blipFill>
                          <a:blip r:embed="rId3"/>
                          <a:stretch>
                            <a:fillRect l="-159337" t="-210714" r="-4518" b="-127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150974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164582022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3451483564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fan_PR_mod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761177564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923326821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531314229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LPC_PR_mod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3006935983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1514810850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666869982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 pressure-ratio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HPC_PR_mod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611006776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568674590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753823383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 efficiency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LPT_eff_mod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204234362"/>
                      </a:ext>
                    </a:extLst>
                  </a:tr>
                  <a:tr h="32696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HPT flow modifier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LPT_flow_mod</a:t>
                          </a:r>
                          <a:endParaRPr lang="ko-KR" altLang="en-US" sz="16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marL="83127" marR="83127" marT="41564" marB="41564"/>
                    </a:tc>
                    <a:extLst>
                      <a:ext uri="{0D108BD9-81ED-4DB2-BD59-A6C34878D82A}">
                        <a16:rowId xmlns:a16="http://schemas.microsoft.com/office/drawing/2014/main" val="10552146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321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3A4FB9-3EDB-404D-A7D2-D021CA49AA32}"/>
              </a:ext>
            </a:extLst>
          </p:cNvPr>
          <p:cNvSpPr txBox="1"/>
          <p:nvPr/>
        </p:nvSpPr>
        <p:spPr>
          <a:xfrm>
            <a:off x="245319" y="1175192"/>
            <a:ext cx="1157286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C-MAPSS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데이터는 엔진별로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고장 유형이 정해져있음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따라서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고장 유형에 따른 주요 변수만을 추출하여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RUL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예측을 실시할 계획을 함  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그러나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고장시점까지 시간이 지날수록 모든 변수들간의 상관관계가 높아지는 것을 파악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 과정이 인과관계가 존재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변수만을 추출하여 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Degradation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추출하는 것 보단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모든 변수를 사용해야할 것으로 판단</a:t>
            </a:r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팬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압축기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연소실</a:t>
            </a:r>
            <a:r>
              <a:rPr lang="en-US" altLang="ko-KR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그리고 터빈이 동시에 통합적으로 작동하여 항공기를 움직이게 함  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C2BDF2-06E1-4ED6-91B4-86E29BB949BB}"/>
              </a:ext>
            </a:extLst>
          </p:cNvPr>
          <p:cNvSpPr/>
          <p:nvPr/>
        </p:nvSpPr>
        <p:spPr>
          <a:xfrm>
            <a:off x="5240878" y="5981700"/>
            <a:ext cx="1524000" cy="66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FBDD3-A700-453A-8A4D-8787DE350F1A}"/>
              </a:ext>
            </a:extLst>
          </p:cNvPr>
          <p:cNvSpPr txBox="1"/>
          <p:nvPr/>
        </p:nvSpPr>
        <p:spPr>
          <a:xfrm>
            <a:off x="187569" y="342792"/>
            <a:ext cx="7508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 조사 </a:t>
            </a:r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EDA </a:t>
            </a:r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설정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FCCE1B1-F41F-4303-894D-156403F4C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" t="10326" b="7539"/>
          <a:stretch/>
        </p:blipFill>
        <p:spPr>
          <a:xfrm>
            <a:off x="8575272" y="3596206"/>
            <a:ext cx="3242916" cy="2950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0C0FA9-D990-4632-A010-017DBA32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44" y="3544922"/>
            <a:ext cx="3372529" cy="307153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ED123B-0DAC-469B-9ABF-DA11225C8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8990"/>
              </p:ext>
            </p:extLst>
          </p:nvPr>
        </p:nvGraphicFramePr>
        <p:xfrm>
          <a:off x="245319" y="3692459"/>
          <a:ext cx="3712426" cy="27764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65846">
                  <a:extLst>
                    <a:ext uri="{9D8B030D-6E8A-4147-A177-3AD203B41FA5}">
                      <a16:colId xmlns:a16="http://schemas.microsoft.com/office/drawing/2014/main" val="300035831"/>
                    </a:ext>
                  </a:extLst>
                </a:gridCol>
                <a:gridCol w="2446580">
                  <a:extLst>
                    <a:ext uri="{9D8B030D-6E8A-4147-A177-3AD203B41FA5}">
                      <a16:colId xmlns:a16="http://schemas.microsoft.com/office/drawing/2014/main" val="2971943125"/>
                    </a:ext>
                  </a:extLst>
                </a:gridCol>
              </a:tblGrid>
              <a:tr h="5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Data Set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Falut Modes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656933"/>
                  </a:ext>
                </a:extLst>
              </a:tr>
              <a:tr h="549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FD001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HPC Degradation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717915367"/>
                  </a:ext>
                </a:extLst>
              </a:tr>
              <a:tr h="549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FD002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HPC Degradation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768594472"/>
                  </a:ext>
                </a:extLst>
              </a:tr>
              <a:tr h="549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FD003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HPC Degradation,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Fan Degradation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616786071"/>
                  </a:ext>
                </a:extLst>
              </a:tr>
              <a:tr h="549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FD004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HPC Degradation,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Fan Degradation</a:t>
                      </a:r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2638206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1677C9-E48B-D452-D8BF-851BA178760D}"/>
              </a:ext>
            </a:extLst>
          </p:cNvPr>
          <p:cNvSpPr txBox="1"/>
          <p:nvPr/>
        </p:nvSpPr>
        <p:spPr>
          <a:xfrm>
            <a:off x="9856269" y="6511750"/>
            <a:ext cx="10419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&lt;Time&gt;</a:t>
            </a:r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7D5BB-7679-A03A-78B0-157BD83B6E81}"/>
              </a:ext>
            </a:extLst>
          </p:cNvPr>
          <p:cNvSpPr txBox="1"/>
          <p:nvPr/>
        </p:nvSpPr>
        <p:spPr>
          <a:xfrm rot="16200000">
            <a:off x="7904250" y="4863447"/>
            <a:ext cx="10419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&lt;Correlation&gt;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4949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1137</Words>
  <Application>Microsoft Office PowerPoint</Application>
  <PresentationFormat>와이드스크린</PresentationFormat>
  <Paragraphs>217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Cambria Math</vt:lpstr>
      <vt:lpstr>Wingdings</vt:lpstr>
      <vt:lpstr>Arial</vt:lpstr>
      <vt:lpstr>abhaya libre</vt:lpstr>
      <vt:lpstr>KoPubWorld돋움체 Bold</vt:lpstr>
      <vt:lpstr>KoPubWorld돋움체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박하은님(Effy)/역량혁신팀</dc:creator>
  <cp:lastModifiedBy>821089915794</cp:lastModifiedBy>
  <cp:revision>516</cp:revision>
  <dcterms:created xsi:type="dcterms:W3CDTF">2021-04-15T00:24:41Z</dcterms:created>
  <dcterms:modified xsi:type="dcterms:W3CDTF">2022-05-08T17:13:10Z</dcterms:modified>
</cp:coreProperties>
</file>